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E6E05F4-94F0-4C79-ACD2-ABFBCDF6C10A}" type="datetimeFigureOut">
              <a:rPr lang="ru-RU" smtClean="0"/>
              <a:t>20.01.2022</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CA325689-B9E7-47B1-BB6F-A27AC0047749}"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8547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E6E05F4-94F0-4C79-ACD2-ABFBCDF6C10A}" type="datetimeFigureOut">
              <a:rPr lang="ru-RU" smtClean="0"/>
              <a:t>20.01.2022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A325689-B9E7-47B1-BB6F-A27AC0047749}" type="slidenum">
              <a:rPr lang="ru-RU" smtClean="0"/>
              <a:t>‹#›</a:t>
            </a:fld>
            <a:endParaRPr lang="ru-RU"/>
          </a:p>
        </p:txBody>
      </p:sp>
    </p:spTree>
    <p:extLst>
      <p:ext uri="{BB962C8B-B14F-4D97-AF65-F5344CB8AC3E}">
        <p14:creationId xmlns:p14="http://schemas.microsoft.com/office/powerpoint/2010/main" val="1424545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E6E05F4-94F0-4C79-ACD2-ABFBCDF6C10A}" type="datetimeFigureOut">
              <a:rPr lang="ru-RU" smtClean="0"/>
              <a:t>20.01.2022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325689-B9E7-47B1-BB6F-A27AC0047749}"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1725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E6E05F4-94F0-4C79-ACD2-ABFBCDF6C10A}" type="datetimeFigureOut">
              <a:rPr lang="ru-RU" smtClean="0"/>
              <a:t>20.01.2022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325689-B9E7-47B1-BB6F-A27AC0047749}"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1497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E6E05F4-94F0-4C79-ACD2-ABFBCDF6C10A}" type="datetimeFigureOut">
              <a:rPr lang="ru-RU" smtClean="0"/>
              <a:t>20.01.2022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325689-B9E7-47B1-BB6F-A27AC0047749}" type="slidenum">
              <a:rPr lang="ru-RU" smtClean="0"/>
              <a:t>‹#›</a:t>
            </a:fld>
            <a:endParaRPr lang="ru-RU"/>
          </a:p>
        </p:txBody>
      </p:sp>
    </p:spTree>
    <p:extLst>
      <p:ext uri="{BB962C8B-B14F-4D97-AF65-F5344CB8AC3E}">
        <p14:creationId xmlns:p14="http://schemas.microsoft.com/office/powerpoint/2010/main" val="153706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E6E05F4-94F0-4C79-ACD2-ABFBCDF6C10A}" type="datetimeFigureOut">
              <a:rPr lang="ru-RU" smtClean="0"/>
              <a:t>20.01.2022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325689-B9E7-47B1-BB6F-A27AC0047749}"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60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E6E05F4-94F0-4C79-ACD2-ABFBCDF6C10A}" type="datetimeFigureOut">
              <a:rPr lang="ru-RU" smtClean="0"/>
              <a:t>20.01.2022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325689-B9E7-47B1-BB6F-A27AC0047749}"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8100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E6E05F4-94F0-4C79-ACD2-ABFBCDF6C10A}" type="datetimeFigureOut">
              <a:rPr lang="ru-RU" smtClean="0"/>
              <a:t>20.01.2022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325689-B9E7-47B1-BB6F-A27AC0047749}"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0330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E6E05F4-94F0-4C79-ACD2-ABFBCDF6C10A}" type="datetimeFigureOut">
              <a:rPr lang="ru-RU" smtClean="0"/>
              <a:t>20.01.2022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325689-B9E7-47B1-BB6F-A27AC0047749}"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9049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E6E05F4-94F0-4C79-ACD2-ABFBCDF6C10A}" type="datetimeFigureOut">
              <a:rPr lang="ru-RU" smtClean="0"/>
              <a:t>20.01.2022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325689-B9E7-47B1-BB6F-A27AC0047749}" type="slidenum">
              <a:rPr lang="ru-RU" smtClean="0"/>
              <a:t>‹#›</a:t>
            </a:fld>
            <a:endParaRPr lang="ru-RU"/>
          </a:p>
        </p:txBody>
      </p:sp>
    </p:spTree>
    <p:extLst>
      <p:ext uri="{BB962C8B-B14F-4D97-AF65-F5344CB8AC3E}">
        <p14:creationId xmlns:p14="http://schemas.microsoft.com/office/powerpoint/2010/main" val="350855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E6E05F4-94F0-4C79-ACD2-ABFBCDF6C10A}" type="datetimeFigureOut">
              <a:rPr lang="ru-RU" smtClean="0"/>
              <a:t>20.01.2022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325689-B9E7-47B1-BB6F-A27AC0047749}"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4925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E6E05F4-94F0-4C79-ACD2-ABFBCDF6C10A}" type="datetimeFigureOut">
              <a:rPr lang="ru-RU" smtClean="0"/>
              <a:t>20.01.2022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A325689-B9E7-47B1-BB6F-A27AC0047749}" type="slidenum">
              <a:rPr lang="ru-RU" smtClean="0"/>
              <a:t>‹#›</a:t>
            </a:fld>
            <a:endParaRPr lang="ru-RU"/>
          </a:p>
        </p:txBody>
      </p:sp>
    </p:spTree>
    <p:extLst>
      <p:ext uri="{BB962C8B-B14F-4D97-AF65-F5344CB8AC3E}">
        <p14:creationId xmlns:p14="http://schemas.microsoft.com/office/powerpoint/2010/main" val="3356890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E6E05F4-94F0-4C79-ACD2-ABFBCDF6C10A}" type="datetimeFigureOut">
              <a:rPr lang="ru-RU" smtClean="0"/>
              <a:t>20.01.2022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A325689-B9E7-47B1-BB6F-A27AC0047749}"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3173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E6E05F4-94F0-4C79-ACD2-ABFBCDF6C10A}" type="datetimeFigureOut">
              <a:rPr lang="ru-RU" smtClean="0"/>
              <a:t>20.01.2022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A325689-B9E7-47B1-BB6F-A27AC0047749}"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6055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6E05F4-94F0-4C79-ACD2-ABFBCDF6C10A}" type="datetimeFigureOut">
              <a:rPr lang="ru-RU" smtClean="0"/>
              <a:t>20.01.2022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A325689-B9E7-47B1-BB6F-A27AC0047749}" type="slidenum">
              <a:rPr lang="ru-RU" smtClean="0"/>
              <a:t>‹#›</a:t>
            </a:fld>
            <a:endParaRPr lang="ru-RU"/>
          </a:p>
        </p:txBody>
      </p:sp>
    </p:spTree>
    <p:extLst>
      <p:ext uri="{BB962C8B-B14F-4D97-AF65-F5344CB8AC3E}">
        <p14:creationId xmlns:p14="http://schemas.microsoft.com/office/powerpoint/2010/main" val="1877282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E6E05F4-94F0-4C79-ACD2-ABFBCDF6C10A}" type="datetimeFigureOut">
              <a:rPr lang="ru-RU" smtClean="0"/>
              <a:t>20.01.2022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A325689-B9E7-47B1-BB6F-A27AC0047749}"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5030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E6E05F4-94F0-4C79-ACD2-ABFBCDF6C10A}" type="datetimeFigureOut">
              <a:rPr lang="ru-RU" smtClean="0"/>
              <a:t>20.01.2022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A325689-B9E7-47B1-BB6F-A27AC0047749}" type="slidenum">
              <a:rPr lang="ru-RU" smtClean="0"/>
              <a:t>‹#›</a:t>
            </a:fld>
            <a:endParaRPr lang="ru-RU"/>
          </a:p>
        </p:txBody>
      </p:sp>
    </p:spTree>
    <p:extLst>
      <p:ext uri="{BB962C8B-B14F-4D97-AF65-F5344CB8AC3E}">
        <p14:creationId xmlns:p14="http://schemas.microsoft.com/office/powerpoint/2010/main" val="1856736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E6E05F4-94F0-4C79-ACD2-ABFBCDF6C10A}" type="datetimeFigureOut">
              <a:rPr lang="ru-RU" smtClean="0"/>
              <a:t>20.01.2022</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A325689-B9E7-47B1-BB6F-A27AC0047749}" type="slidenum">
              <a:rPr lang="ru-RU" smtClean="0"/>
              <a:t>‹#›</a:t>
            </a:fld>
            <a:endParaRPr lang="ru-RU"/>
          </a:p>
        </p:txBody>
      </p:sp>
    </p:spTree>
    <p:extLst>
      <p:ext uri="{BB962C8B-B14F-4D97-AF65-F5344CB8AC3E}">
        <p14:creationId xmlns:p14="http://schemas.microsoft.com/office/powerpoint/2010/main" val="3506489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4400" b="1" i="1" dirty="0">
                <a:latin typeface="Times New Roman" panose="02020603050405020304" pitchFamily="18" charset="0"/>
                <a:cs typeface="Times New Roman" panose="02020603050405020304" pitchFamily="18" charset="0"/>
              </a:rPr>
              <a:t>ЮНОШЕСТВО </a:t>
            </a:r>
            <a:r>
              <a:rPr lang="ru-RU" sz="4400" b="1" i="1" dirty="0" smtClean="0">
                <a:latin typeface="Times New Roman" panose="02020603050405020304" pitchFamily="18" charset="0"/>
                <a:cs typeface="Times New Roman" panose="02020603050405020304" pitchFamily="18" charset="0"/>
              </a:rPr>
              <a:t/>
            </a:r>
            <a:br>
              <a:rPr lang="ru-RU" sz="4400" b="1" i="1" dirty="0" smtClean="0">
                <a:latin typeface="Times New Roman" panose="02020603050405020304" pitchFamily="18" charset="0"/>
                <a:cs typeface="Times New Roman" panose="02020603050405020304" pitchFamily="18" charset="0"/>
              </a:rPr>
            </a:br>
            <a:r>
              <a:rPr lang="ru-RU" sz="4400" b="1" i="1" dirty="0" smtClean="0">
                <a:latin typeface="Times New Roman" panose="02020603050405020304" pitchFamily="18" charset="0"/>
                <a:cs typeface="Times New Roman" panose="02020603050405020304" pitchFamily="18" charset="0"/>
              </a:rPr>
              <a:t>(</a:t>
            </a:r>
            <a:r>
              <a:rPr lang="ru-RU" sz="4400" b="1" i="1" dirty="0">
                <a:latin typeface="Times New Roman" panose="02020603050405020304" pitchFamily="18" charset="0"/>
                <a:cs typeface="Times New Roman" panose="02020603050405020304" pitchFamily="18" charset="0"/>
              </a:rPr>
              <a:t>ОТ 15–16 ДО 20 ЛЕТ)</a:t>
            </a:r>
          </a:p>
        </p:txBody>
      </p:sp>
      <p:sp>
        <p:nvSpPr>
          <p:cNvPr id="3" name="Подзаголовок 2"/>
          <p:cNvSpPr>
            <a:spLocks noGrp="1"/>
          </p:cNvSpPr>
          <p:nvPr>
            <p:ph type="subTitle" idx="1"/>
          </p:nvPr>
        </p:nvSpPr>
        <p:spPr/>
        <p:txBody>
          <a:bodyPr/>
          <a:lstStyle/>
          <a:p>
            <a:endParaRPr lang="ru-RU" dirty="0" smtClean="0"/>
          </a:p>
          <a:p>
            <a:r>
              <a:rPr lang="ru-RU" sz="4000" b="1" i="1" dirty="0" smtClean="0">
                <a:latin typeface="Times New Roman" panose="02020603050405020304" pitchFamily="18" charset="0"/>
                <a:cs typeface="Times New Roman" panose="02020603050405020304" pitchFamily="18" charset="0"/>
              </a:rPr>
              <a:t>Лекция 11</a:t>
            </a:r>
            <a:endParaRPr lang="ru-RU" sz="4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6167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8823" y="422796"/>
            <a:ext cx="10613410" cy="5909310"/>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Происходит осознание своих переживаний, что может сопровождаться повышенным вниманием к себе, озабоченностью собой и тем впечатлением, которое молодой человек производит на окружающих. Следствием этих переживаний является застенчивость, свойственная многим юношам и девушкам.</a:t>
            </a:r>
          </a:p>
          <a:p>
            <a:pPr algn="ctr"/>
            <a:r>
              <a:rPr lang="ru-RU" b="1" dirty="0" smtClean="0">
                <a:solidFill>
                  <a:srgbClr val="FF0000"/>
                </a:solidFill>
                <a:latin typeface="Times New Roman" panose="02020603050405020304" pitchFamily="18" charset="0"/>
                <a:cs typeface="Times New Roman" panose="02020603050405020304" pitchFamily="18" charset="0"/>
              </a:rPr>
              <a:t>10.4. Взаимоотношения с окружающими</a:t>
            </a:r>
          </a:p>
          <a:p>
            <a:pPr algn="just"/>
            <a:r>
              <a:rPr lang="ru-RU" dirty="0" smtClean="0">
                <a:latin typeface="Times New Roman" panose="02020603050405020304" pitchFamily="18" charset="0"/>
                <a:cs typeface="Times New Roman" panose="02020603050405020304" pitchFamily="18" charset="0"/>
              </a:rPr>
              <a:t>В юношеском возрасте развитие взаимоотношений со сверстниками и взрослыми также идет раздельно. Данные отношения становятся более сложными, юноши и девушки начинают играть множество социальных ролей, отношения, в которые они включаются, внешне и внутренне становятся похожими на отношения между взрослыми. Их основой становятся взаимное уважение и равноправие.</a:t>
            </a:r>
          </a:p>
          <a:p>
            <a:pPr algn="just"/>
            <a:r>
              <a:rPr lang="ru-RU" dirty="0" smtClean="0">
                <a:latin typeface="Times New Roman" panose="02020603050405020304" pitchFamily="18" charset="0"/>
                <a:cs typeface="Times New Roman" panose="02020603050405020304" pitchFamily="18" charset="0"/>
              </a:rPr>
              <a:t>Отношения со сверстниками разделяются на </a:t>
            </a:r>
            <a:r>
              <a:rPr lang="ru-RU" b="1" i="1" dirty="0" smtClean="0">
                <a:latin typeface="Times New Roman" panose="02020603050405020304" pitchFamily="18" charset="0"/>
                <a:cs typeface="Times New Roman" panose="02020603050405020304" pitchFamily="18" charset="0"/>
              </a:rPr>
              <a:t>товарищеские и дружеские</a:t>
            </a:r>
            <a:r>
              <a:rPr lang="ru-RU" dirty="0" smtClean="0">
                <a:latin typeface="Times New Roman" panose="02020603050405020304" pitchFamily="18" charset="0"/>
                <a:cs typeface="Times New Roman" panose="02020603050405020304" pitchFamily="18" charset="0"/>
              </a:rPr>
              <a:t>. Среди сверстников пользуются уважением те, кто обладает такими качествами, как отзывчивость, сдержанность, жизнерадостность, добродушие, уступчивость, развитое чувство юмора. Дружба является важнейшим видом эмоциональной привязанности и межличностных отношений юношеского возраста. Дружба измеряется степенью избирательности, устойчивости и интимности.</a:t>
            </a:r>
          </a:p>
          <a:p>
            <a:pPr algn="just"/>
            <a:r>
              <a:rPr lang="ru-RU" dirty="0" smtClean="0">
                <a:latin typeface="Times New Roman" panose="02020603050405020304" pitchFamily="18" charset="0"/>
                <a:cs typeface="Times New Roman" panose="02020603050405020304" pitchFamily="18" charset="0"/>
              </a:rPr>
              <a:t>Если ребенок не делает различий между дружбой и товарищескими отношениями, то в юношеском возрасте дружба считается исключительным, индивидуальным отношением. В детстве привязанности ребенка необходимо постоянно подкреплять, иначе привязанность разрушится, а в юности дружба может сохраняться и на расстоянии, она не зависит от внешних, ситуативных факторов.</a:t>
            </a:r>
          </a:p>
          <a:p>
            <a:pPr algn="just"/>
            <a:r>
              <a:rPr lang="ru-RU" dirty="0" smtClean="0">
                <a:latin typeface="Times New Roman" panose="02020603050405020304" pitchFamily="18" charset="0"/>
                <a:cs typeface="Times New Roman" panose="02020603050405020304" pitchFamily="18" charset="0"/>
              </a:rPr>
              <a:t>С возрастом интересы и предпочтения стабилизируются, поэтому дружеские отношения становятся более устойчивыми. Это выражается в росте терпимости: ссора, которая в детстве может стать поводом для разрыва, в юности воспринимается как частность, которой можно пренебречь ради сохранения отношений.</a:t>
            </a:r>
          </a:p>
        </p:txBody>
      </p:sp>
    </p:spTree>
    <p:extLst>
      <p:ext uri="{BB962C8B-B14F-4D97-AF65-F5344CB8AC3E}">
        <p14:creationId xmlns:p14="http://schemas.microsoft.com/office/powerpoint/2010/main" val="55915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234" y="408641"/>
            <a:ext cx="10627056" cy="5909310"/>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Главным в дружбе становятся взаимопомощь, верность и психологическая близость. Если основой групповых отношений является совместная деятельность, то дружба строится на эмоциональной привязанности. Личностная близость важнее, чем общность предметных интересов.</a:t>
            </a:r>
          </a:p>
          <a:p>
            <a:pPr algn="just"/>
            <a:r>
              <a:rPr lang="ru-RU" dirty="0" smtClean="0">
                <a:latin typeface="Times New Roman" panose="02020603050405020304" pitchFamily="18" charset="0"/>
                <a:cs typeface="Times New Roman" panose="02020603050405020304" pitchFamily="18" charset="0"/>
              </a:rPr>
              <a:t>Психологическая ценность дружбы заключается в том, что она одновременно есть школа и самораскрытия, и понимания другого человека.</a:t>
            </a:r>
          </a:p>
          <a:p>
            <a:pPr algn="just"/>
            <a:r>
              <a:rPr lang="ru-RU" dirty="0" smtClean="0">
                <a:latin typeface="Times New Roman" panose="02020603050405020304" pitchFamily="18" charset="0"/>
                <a:cs typeface="Times New Roman" panose="02020603050405020304" pitchFamily="18" charset="0"/>
              </a:rPr>
              <a:t>Юношам и девушкам очень важно общение со взрослыми: они вслушиваются в их слова, наблюдают за их поведением, в некоторых случаях склонны к идеализации. Выбор более старшего друга обусловливается потребностью в опеке, руководстве, примере. Дружба со взрослыми необходима и желанна, но дружба со сверстниками  важнее и крепче, поскольку здесь общение происходит на равных: со сверстниками легче общаться, им можно рассказать все, не боясь насмешек, с ними можно быть таким, какой есть, не стараясь казаться умнее.</a:t>
            </a:r>
          </a:p>
          <a:p>
            <a:pPr algn="just"/>
            <a:r>
              <a:rPr lang="ru-RU" dirty="0" smtClean="0">
                <a:latin typeface="Times New Roman" panose="02020603050405020304" pitchFamily="18" charset="0"/>
                <a:cs typeface="Times New Roman" panose="02020603050405020304" pitchFamily="18" charset="0"/>
              </a:rPr>
              <a:t>По замечанию французского психолога Б. </a:t>
            </a:r>
            <a:r>
              <a:rPr lang="ru-RU" dirty="0" err="1" smtClean="0">
                <a:latin typeface="Times New Roman" panose="02020603050405020304" pitchFamily="18" charset="0"/>
                <a:cs typeface="Times New Roman" panose="02020603050405020304" pitchFamily="18" charset="0"/>
              </a:rPr>
              <a:t>Заззо</a:t>
            </a:r>
            <a:r>
              <a:rPr lang="ru-RU" dirty="0" smtClean="0">
                <a:latin typeface="Times New Roman" panose="02020603050405020304" pitchFamily="18" charset="0"/>
                <a:cs typeface="Times New Roman" panose="02020603050405020304" pitchFamily="18" charset="0"/>
              </a:rPr>
              <a:t>, юность – одновременно искренний и самый неискренний возраст. В юности больше всего хочется пребывать в согласии с самим собой, быть бескомпромиссным; прослеживается необходимость полного и безоглядного самораскрытия. Но неопределенность и неустойчивость представлений о собственном «Я» рождает желание проверить себя путем разыгрывания несвойственных ролей, рисовки, самоотрицания. Молодой человек страдает от того, что не может выразить свой внутренний мир, потому что образ его «Я» еще </a:t>
            </a:r>
            <a:r>
              <a:rPr lang="ru-RU" dirty="0" err="1" smtClean="0">
                <a:latin typeface="Times New Roman" panose="02020603050405020304" pitchFamily="18" charset="0"/>
                <a:cs typeface="Times New Roman" panose="02020603050405020304" pitchFamily="18" charset="0"/>
              </a:rPr>
              <a:t>незавершен</a:t>
            </a:r>
            <a:r>
              <a:rPr lang="ru-RU" dirty="0" smtClean="0">
                <a:latin typeface="Times New Roman" panose="02020603050405020304" pitchFamily="18" charset="0"/>
                <a:cs typeface="Times New Roman" panose="02020603050405020304" pitchFamily="18" charset="0"/>
              </a:rPr>
              <a:t> и неясен.</a:t>
            </a:r>
          </a:p>
          <a:p>
            <a:pPr algn="just"/>
            <a:r>
              <a:rPr lang="ru-RU" dirty="0" smtClean="0">
                <a:latin typeface="Times New Roman" panose="02020603050405020304" pitchFamily="18" charset="0"/>
                <a:cs typeface="Times New Roman" panose="02020603050405020304" pitchFamily="18" charset="0"/>
              </a:rPr>
              <a:t>Юность эмоциональна: в этом возрасте отмечается бурное увлечение новыми идеями, делами, людьми. Подобные увлечения могут быть непродолжительными, но они позволяют пережить и узнать много нового. Появляется новое качество – </a:t>
            </a:r>
            <a:r>
              <a:rPr lang="ru-RU" b="1" i="1" dirty="0" smtClean="0">
                <a:latin typeface="Times New Roman" panose="02020603050405020304" pitchFamily="18" charset="0"/>
                <a:cs typeface="Times New Roman" panose="02020603050405020304" pitchFamily="18" charset="0"/>
              </a:rPr>
              <a:t>отстранение,</a:t>
            </a:r>
            <a:r>
              <a:rPr lang="ru-RU" dirty="0" smtClean="0">
                <a:latin typeface="Times New Roman" panose="02020603050405020304" pitchFamily="18" charset="0"/>
                <a:cs typeface="Times New Roman" panose="02020603050405020304" pitchFamily="18" charset="0"/>
              </a:rPr>
              <a:t> суть которого состоит в том, что, прежде чем принять что-то, необходимо все тщательно и критически проверить, удостовериться в истинности и правильности.</a:t>
            </a:r>
          </a:p>
        </p:txBody>
      </p:sp>
    </p:spTree>
    <p:extLst>
      <p:ext uri="{BB962C8B-B14F-4D97-AF65-F5344CB8AC3E}">
        <p14:creationId xmlns:p14="http://schemas.microsoft.com/office/powerpoint/2010/main" val="3466576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1529" y="437449"/>
            <a:ext cx="10627055" cy="6463308"/>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Чрезмерное проявление </a:t>
            </a:r>
            <a:r>
              <a:rPr lang="ru-RU" dirty="0" err="1" smtClean="0">
                <a:latin typeface="Times New Roman" panose="02020603050405020304" pitchFamily="18" charset="0"/>
                <a:cs typeface="Times New Roman" panose="02020603050405020304" pitchFamily="18" charset="0"/>
              </a:rPr>
              <a:t>остранения</a:t>
            </a:r>
            <a:r>
              <a:rPr lang="ru-RU" dirty="0" smtClean="0">
                <a:latin typeface="Times New Roman" panose="02020603050405020304" pitchFamily="18" charset="0"/>
                <a:cs typeface="Times New Roman" panose="02020603050405020304" pitchFamily="18" charset="0"/>
              </a:rPr>
              <a:t> может привести к тому, что человек станет жестким и нечутким, и тогда подвергаться критике и превращаться в объект наблюдения будут не только другие люди, но и его собственные чувства и переживания. Даже в первой любви его станут занимать только свои переживания, которыми он будет увлечен больше, чем любимым человеком. Это может привести к затруднению как в самораскрытии, так и в понимании его другим человеком, в результате чего могут возникнуть проблемы при установлении межличностных контактов.</a:t>
            </a:r>
          </a:p>
          <a:p>
            <a:pPr algn="just"/>
            <a:r>
              <a:rPr lang="ru-RU" dirty="0" smtClean="0">
                <a:latin typeface="Times New Roman" panose="02020603050405020304" pitchFamily="18" charset="0"/>
                <a:cs typeface="Times New Roman" panose="02020603050405020304" pitchFamily="18" charset="0"/>
              </a:rPr>
              <a:t>Психология юношеской дружбы тесно связана с </a:t>
            </a:r>
            <a:r>
              <a:rPr lang="ru-RU" b="1" i="1" dirty="0" smtClean="0">
                <a:latin typeface="Times New Roman" panose="02020603050405020304" pitchFamily="18" charset="0"/>
                <a:cs typeface="Times New Roman" panose="02020603050405020304" pitchFamily="18" charset="0"/>
              </a:rPr>
              <a:t>половозрастными различиями. </a:t>
            </a:r>
            <a:r>
              <a:rPr lang="ru-RU" dirty="0" smtClean="0">
                <a:latin typeface="Times New Roman" panose="02020603050405020304" pitchFamily="18" charset="0"/>
                <a:cs typeface="Times New Roman" panose="02020603050405020304" pitchFamily="18" charset="0"/>
              </a:rPr>
              <a:t>Потребность в глубокой, интимной дружбе у девочек возникает на полтора-два года раньше, чем у мальчиков. Девичья дружба более эмоциональна, они чаще испытывают дефицит интимности, более склонны к самораскрытию, придают больше значения межличностным отношениям. Это связано с тем, что девочки быстрее созревают, у них раньше начинает развиваться самосознание, поэтому и потребность в интимной дружбе возникает раньше, чем у мальчиков. Для юношей-старшеклассников значимой группой остаются сверстники своего пола и «поверенным всех тайн» также является друг своего пола. Девушки мечтают о друге противоположного пола. Если таковой появляется, то он, как правило, старше свой подруги. Дружба между юношей и девушкой со временем может перерасти в любовь.</a:t>
            </a:r>
          </a:p>
          <a:p>
            <a:pPr algn="just"/>
            <a:r>
              <a:rPr lang="ru-RU" dirty="0" smtClean="0">
                <a:latin typeface="Times New Roman" panose="02020603050405020304" pitchFamily="18" charset="0"/>
                <a:cs typeface="Times New Roman" panose="02020603050405020304" pitchFamily="18" charset="0"/>
              </a:rPr>
              <a:t>Распространенной коммуникативной проблемой юношеского возраста является </a:t>
            </a:r>
            <a:r>
              <a:rPr lang="ru-RU" b="1" i="1" dirty="0" smtClean="0">
                <a:latin typeface="Times New Roman" panose="02020603050405020304" pitchFamily="18" charset="0"/>
                <a:cs typeface="Times New Roman" panose="02020603050405020304" pitchFamily="18" charset="0"/>
              </a:rPr>
              <a:t>застенчивость</a:t>
            </a:r>
            <a:r>
              <a:rPr lang="ru-RU" dirty="0" smtClean="0">
                <a:latin typeface="Times New Roman" panose="02020603050405020304" pitchFamily="18" charset="0"/>
                <a:cs typeface="Times New Roman" panose="02020603050405020304" pitchFamily="18" charset="0"/>
              </a:rPr>
              <a:t>. Она ограничивает социальную активность личности и в некоторых случаях способствует развитию отклоняющегося поведения: алкоголизма, немотивированной агрессии, </a:t>
            </a:r>
            <a:r>
              <a:rPr lang="ru-RU" dirty="0" err="1" smtClean="0">
                <a:latin typeface="Times New Roman" panose="02020603050405020304" pitchFamily="18" charset="0"/>
                <a:cs typeface="Times New Roman" panose="02020603050405020304" pitchFamily="18" charset="0"/>
              </a:rPr>
              <a:t>психосексуальных</a:t>
            </a:r>
            <a:r>
              <a:rPr lang="ru-RU" dirty="0" smtClean="0">
                <a:latin typeface="Times New Roman" panose="02020603050405020304" pitchFamily="18" charset="0"/>
                <a:cs typeface="Times New Roman" panose="02020603050405020304" pitchFamily="18" charset="0"/>
              </a:rPr>
              <a:t> трудностей. Преодолеть застенчивость помогают благоприятный климат в коллективе и интимная дружба. </a:t>
            </a:r>
          </a:p>
          <a:p>
            <a:pPr algn="just"/>
            <a:r>
              <a:rPr lang="ru-RU" dirty="0" smtClean="0">
                <a:latin typeface="Times New Roman" panose="02020603050405020304" pitchFamily="18" charset="0"/>
                <a:cs typeface="Times New Roman" panose="02020603050405020304" pitchFamily="18" charset="0"/>
              </a:rPr>
              <a:t>В раннем юношеском возрасте возникают не только дружеские связи. Появляется новое чувство: </a:t>
            </a:r>
            <a:r>
              <a:rPr lang="ru-RU" b="1" i="1" dirty="0" smtClean="0">
                <a:latin typeface="Times New Roman" panose="02020603050405020304" pitchFamily="18" charset="0"/>
                <a:cs typeface="Times New Roman" panose="02020603050405020304" pitchFamily="18" charset="0"/>
              </a:rPr>
              <a:t>любовь.</a:t>
            </a:r>
            <a:r>
              <a:rPr lang="ru-RU" dirty="0" smtClean="0">
                <a:latin typeface="Times New Roman" panose="02020603050405020304" pitchFamily="18" charset="0"/>
                <a:cs typeface="Times New Roman" panose="02020603050405020304" pitchFamily="18" charset="0"/>
              </a:rPr>
              <a:t> Ее возникновение обусловлено: 1) половым созреванием, завершающимся в ранней юности; 2) желанием иметь близкого друга, с которым можно говорить на самые сокровенные темы; 3) потребностью в сильной</a:t>
            </a:r>
          </a:p>
          <a:p>
            <a:pPr algn="just"/>
            <a:r>
              <a:rPr lang="ru-RU" dirty="0" smtClean="0">
                <a:latin typeface="Times New Roman" panose="02020603050405020304" pitchFamily="18" charset="0"/>
                <a:cs typeface="Times New Roman" panose="02020603050405020304" pitchFamily="18" charset="0"/>
              </a:rPr>
              <a:t>эмоциональной привязанности, понимании, душевной близости.</a:t>
            </a:r>
          </a:p>
        </p:txBody>
      </p:sp>
    </p:spTree>
    <p:extLst>
      <p:ext uri="{BB962C8B-B14F-4D97-AF65-F5344CB8AC3E}">
        <p14:creationId xmlns:p14="http://schemas.microsoft.com/office/powerpoint/2010/main" val="4065588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1527" y="400548"/>
            <a:ext cx="10654353" cy="5632311"/>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Характер любовных чувств и привязанностей зависит от общих коммуникативных качеств. С одной стороны, любовь – это потребность и жажда обладания (древние греки называли это «эросом»), с другой стороны – потребность в бескорыстной самоотдаче (по </a:t>
            </a:r>
            <a:r>
              <a:rPr lang="ru-RU" dirty="0" err="1" smtClean="0">
                <a:latin typeface="Times New Roman" panose="02020603050405020304" pitchFamily="18" charset="0"/>
                <a:cs typeface="Times New Roman" panose="02020603050405020304" pitchFamily="18" charset="0"/>
              </a:rPr>
              <a:t>гречески</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агапе</a:t>
            </a:r>
            <a:r>
              <a:rPr lang="ru-RU" dirty="0" smtClean="0">
                <a:latin typeface="Times New Roman" panose="02020603050405020304" pitchFamily="18" charset="0"/>
                <a:cs typeface="Times New Roman" panose="02020603050405020304" pitchFamily="18" charset="0"/>
              </a:rPr>
              <a:t>»). Таким образом, можно охарактеризовать любовь как особую форму человеческих взаимоотношений, предполагающую максимальную интимность и психологическую близость. Человек, не способный на психологическую близость с другим человеком, может испытать потребность в любви, но она никогда не будет удовлетворена.</a:t>
            </a:r>
          </a:p>
          <a:p>
            <a:pPr algn="just"/>
            <a:r>
              <a:rPr lang="ru-RU" dirty="0" smtClean="0">
                <a:latin typeface="Times New Roman" panose="02020603050405020304" pitchFamily="18" charset="0"/>
                <a:cs typeface="Times New Roman" panose="02020603050405020304" pitchFamily="18" charset="0"/>
              </a:rPr>
              <a:t>Говоря о прочности и продолжительности любовных отношений, вспомним слова А.С. Макаренко: «...молодой человек никогда не будет любить свою невесту и жену, если он не любил своих родителей, товарищей, друзей. И чем шире эта неполовая любовь, тем благороднее будет и любовь половая».</a:t>
            </a:r>
          </a:p>
          <a:p>
            <a:pPr algn="just"/>
            <a:r>
              <a:rPr lang="ru-RU" dirty="0" smtClean="0">
                <a:latin typeface="Times New Roman" panose="02020603050405020304" pitchFamily="18" charset="0"/>
                <a:cs typeface="Times New Roman" panose="02020603050405020304" pitchFamily="18" charset="0"/>
              </a:rPr>
              <a:t>Юноши и девушки нуждаются в помощи старших, так как при развитии этих новых отношений они сталкиваются со многими проблемами. Это и особенности взаимоотношений, и моральные и нравственные проблемы, и ритуалы ухаживания, и сам момент объяснения в любви. Но такая помощь должна быть ненавязчивой, потому что молодые люди хотят и имеют полное право оградить свой интимный мир от вторжения и подглядывания.</a:t>
            </a:r>
          </a:p>
          <a:p>
            <a:pPr algn="just"/>
            <a:r>
              <a:rPr lang="ru-RU" dirty="0" smtClean="0">
                <a:latin typeface="Times New Roman" panose="02020603050405020304" pitchFamily="18" charset="0"/>
                <a:cs typeface="Times New Roman" panose="02020603050405020304" pitchFamily="18" charset="0"/>
              </a:rPr>
              <a:t>Претерпевают изменения отношения со взрослыми. Они становятся более ровными, менее конфликтными, молодые люди начинают больше прислушиваться к мнению старших, понимая, что те желают им добра. Влюбленные юноши и девушки не так эмоционально, как в подростковом возрасте, реагируют на замечания родителей, касающиеся их внешнего вида, работы по дому, учения. Отношения переходят </a:t>
            </a:r>
            <a:r>
              <a:rPr lang="ru-RU" smtClean="0">
                <a:latin typeface="Times New Roman" panose="02020603050405020304" pitchFamily="18" charset="0"/>
                <a:cs typeface="Times New Roman" panose="02020603050405020304" pitchFamily="18" charset="0"/>
              </a:rPr>
              <a:t>в новую стадию</a:t>
            </a:r>
            <a:r>
              <a:rPr lang="ru-RU" dirty="0" smtClean="0">
                <a:latin typeface="Times New Roman" panose="02020603050405020304" pitchFamily="18" charset="0"/>
                <a:cs typeface="Times New Roman" panose="02020603050405020304" pitchFamily="18" charset="0"/>
              </a:rPr>
              <a:t>: они строятся так же, как между взрослыми людьми.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8412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7877" y="464122"/>
            <a:ext cx="10572469" cy="6186309"/>
          </a:xfrm>
          <a:prstGeom prst="rect">
            <a:avLst/>
          </a:prstGeom>
        </p:spPr>
        <p:txBody>
          <a:bodyPr wrap="square">
            <a:spAutoFit/>
          </a:bodyPr>
          <a:lstStyle/>
          <a:p>
            <a:pPr algn="ctr"/>
            <a:r>
              <a:rPr lang="ru-RU" b="1" dirty="0" smtClean="0">
                <a:solidFill>
                  <a:srgbClr val="FF0000"/>
                </a:solidFill>
                <a:latin typeface="Times New Roman" panose="02020603050405020304" pitchFamily="18" charset="0"/>
                <a:cs typeface="Times New Roman" panose="02020603050405020304" pitchFamily="18" charset="0"/>
              </a:rPr>
              <a:t>10.1. Когнитивные изменения</a:t>
            </a:r>
          </a:p>
          <a:p>
            <a:pPr algn="just"/>
            <a:r>
              <a:rPr lang="ru-RU" dirty="0" smtClean="0">
                <a:latin typeface="Times New Roman" panose="02020603050405020304" pitchFamily="18" charset="0"/>
                <a:cs typeface="Times New Roman" panose="02020603050405020304" pitchFamily="18" charset="0"/>
              </a:rPr>
              <a:t>В юношеском возрасте отмечается философская направленность мышления, которая обусловлена развитием формально-логических операций и эмоциональными особенностями.</a:t>
            </a:r>
          </a:p>
          <a:p>
            <a:pPr algn="just"/>
            <a:r>
              <a:rPr lang="ru-RU" dirty="0" smtClean="0">
                <a:latin typeface="Times New Roman" panose="02020603050405020304" pitchFamily="18" charset="0"/>
                <a:cs typeface="Times New Roman" panose="02020603050405020304" pitchFamily="18" charset="0"/>
              </a:rPr>
              <a:t>Юношам более свойственно абстрактное мышление, девушкам – конкретное. Поэтому девушки обычно лучше решают конкретные задачи, чем абстрактные, их познавательные интересы менее определенны и </a:t>
            </a:r>
            <a:r>
              <a:rPr lang="ru-RU" dirty="0" err="1" smtClean="0">
                <a:latin typeface="Times New Roman" panose="02020603050405020304" pitchFamily="18" charset="0"/>
                <a:cs typeface="Times New Roman" panose="02020603050405020304" pitchFamily="18" charset="0"/>
              </a:rPr>
              <a:t>дифференцированны</a:t>
            </a:r>
            <a:r>
              <a:rPr lang="ru-RU" dirty="0" smtClean="0">
                <a:latin typeface="Times New Roman" panose="02020603050405020304" pitchFamily="18" charset="0"/>
                <a:cs typeface="Times New Roman" panose="02020603050405020304" pitchFamily="18" charset="0"/>
              </a:rPr>
              <a:t>, хотя при этом они, как правило, учатся лучше юношей. Художественно-гуманитарные интересы у девушек в большинстве случаев преобладают над естественно-научными.</a:t>
            </a:r>
          </a:p>
          <a:p>
            <a:pPr algn="just"/>
            <a:r>
              <a:rPr lang="ru-RU" dirty="0" smtClean="0">
                <a:latin typeface="Times New Roman" panose="02020603050405020304" pitchFamily="18" charset="0"/>
                <a:cs typeface="Times New Roman" panose="02020603050405020304" pitchFamily="18" charset="0"/>
              </a:rPr>
              <a:t>Многие в этом возрасте склонны преувеличивать свои способности, знания, умственные возможности.</a:t>
            </a:r>
          </a:p>
          <a:p>
            <a:pPr algn="just"/>
            <a:r>
              <a:rPr lang="ru-RU" dirty="0" smtClean="0">
                <a:latin typeface="Times New Roman" panose="02020603050405020304" pitchFamily="18" charset="0"/>
                <a:cs typeface="Times New Roman" panose="02020603050405020304" pitchFamily="18" charset="0"/>
              </a:rPr>
              <a:t>В юношеском возрасте увеличивается объем </a:t>
            </a:r>
            <a:r>
              <a:rPr lang="ru-RU" b="1" i="1" dirty="0" smtClean="0">
                <a:latin typeface="Times New Roman" panose="02020603050405020304" pitchFamily="18" charset="0"/>
                <a:cs typeface="Times New Roman" panose="02020603050405020304" pitchFamily="18" charset="0"/>
              </a:rPr>
              <a:t>внимания</a:t>
            </a:r>
            <a:r>
              <a:rPr lang="ru-RU" dirty="0" smtClean="0">
                <a:latin typeface="Times New Roman" panose="02020603050405020304" pitchFamily="18" charset="0"/>
                <a:cs typeface="Times New Roman" panose="02020603050405020304" pitchFamily="18" charset="0"/>
              </a:rPr>
              <a:t>, а также способность длительно сохранять его интенсивность и переключаться с одного предмета на другой. Но внимание становится более избирательным и зависящим от направленности интересов.</a:t>
            </a:r>
          </a:p>
          <a:p>
            <a:pPr algn="just"/>
            <a:r>
              <a:rPr lang="ru-RU" dirty="0" smtClean="0">
                <a:latin typeface="Times New Roman" panose="02020603050405020304" pitchFamily="18" charset="0"/>
                <a:cs typeface="Times New Roman" panose="02020603050405020304" pitchFamily="18" charset="0"/>
              </a:rPr>
              <a:t>Развиваются </a:t>
            </a:r>
            <a:r>
              <a:rPr lang="ru-RU" b="1" i="1" dirty="0" smtClean="0">
                <a:latin typeface="Times New Roman" panose="02020603050405020304" pitchFamily="18" charset="0"/>
                <a:cs typeface="Times New Roman" panose="02020603050405020304" pitchFamily="18" charset="0"/>
              </a:rPr>
              <a:t>творческие способности</a:t>
            </a:r>
            <a:r>
              <a:rPr lang="ru-RU" dirty="0" smtClean="0">
                <a:latin typeface="Times New Roman" panose="02020603050405020304" pitchFamily="18" charset="0"/>
                <a:cs typeface="Times New Roman" panose="02020603050405020304" pitchFamily="18" charset="0"/>
              </a:rPr>
              <a:t>. Поэтому в данном возрасте юноши и девушки не просто усваивают информацию, но и создают что-то новое. </a:t>
            </a:r>
          </a:p>
          <a:p>
            <a:pPr algn="just"/>
            <a:r>
              <a:rPr lang="ru-RU" dirty="0" smtClean="0">
                <a:latin typeface="Times New Roman" panose="02020603050405020304" pitchFamily="18" charset="0"/>
                <a:cs typeface="Times New Roman" panose="02020603050405020304" pitchFamily="18" charset="0"/>
              </a:rPr>
              <a:t>Личностные свойства творчески одаренного человека могут быть разными. Это зависит от той сферы деятельности, в которой проявляется одаренность. Исследователи установили, что творчески одаренный человек может показывать обычные результаты в учебной деятельности.</a:t>
            </a:r>
          </a:p>
          <a:p>
            <a:pPr algn="just"/>
            <a:r>
              <a:rPr lang="ru-RU" dirty="0" smtClean="0">
                <a:latin typeface="Times New Roman" panose="02020603050405020304" pitchFamily="18" charset="0"/>
                <a:cs typeface="Times New Roman" panose="02020603050405020304" pitchFamily="18" charset="0"/>
              </a:rPr>
              <a:t>Умственное развитие старшеклассника заключается как в накоплении умений и изменении отдельных свойств интеллекта, так и в формировании индивидуального стиля умственной деятельности.</a:t>
            </a:r>
          </a:p>
          <a:p>
            <a:pPr algn="just"/>
            <a:r>
              <a:rPr lang="ru-RU" b="1" i="1" dirty="0" smtClean="0">
                <a:latin typeface="Times New Roman" panose="02020603050405020304" pitchFamily="18" charset="0"/>
                <a:cs typeface="Times New Roman" panose="02020603050405020304" pitchFamily="18" charset="0"/>
              </a:rPr>
              <a:t>Индивидуальный стиль умственной деятельности</a:t>
            </a:r>
            <a:r>
              <a:rPr lang="ru-RU" dirty="0" smtClean="0">
                <a:latin typeface="Times New Roman" panose="02020603050405020304" pitchFamily="18" charset="0"/>
                <a:cs typeface="Times New Roman" panose="02020603050405020304" pitchFamily="18" charset="0"/>
              </a:rPr>
              <a:t>, по определению российского психолога Е.А. Климова, это «индивидуально-своеобразная система психологических средств, к которым сознательно или стихийно прибегает человек в целях наилучшего уравновешивания своей (типологически обусловленной) индивидуальности с предметными, внешними условиями деятельности».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819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8866" y="400053"/>
            <a:ext cx="10631606" cy="5909310"/>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Н. Коган считал, что в познавательных процессах индивидуальный стиль умственной деятельности выступает</a:t>
            </a:r>
          </a:p>
          <a:p>
            <a:pPr algn="just"/>
            <a:r>
              <a:rPr lang="ru-RU" dirty="0" smtClean="0">
                <a:latin typeface="Times New Roman" panose="02020603050405020304" pitchFamily="18" charset="0"/>
                <a:cs typeface="Times New Roman" panose="02020603050405020304" pitchFamily="18" charset="0"/>
              </a:rPr>
              <a:t>как стиль мышления, т. е. как устойчивая совокупность индивидуальных вариаций в способах восприятия, запоминания и мышления, за которыми стоят различные пути приобретения, накопления, переработки и использования информации.</a:t>
            </a:r>
          </a:p>
          <a:p>
            <a:pPr algn="just"/>
            <a:r>
              <a:rPr lang="ru-RU" dirty="0" smtClean="0">
                <a:latin typeface="Times New Roman" panose="02020603050405020304" pitchFamily="18" charset="0"/>
                <a:cs typeface="Times New Roman" panose="02020603050405020304" pitchFamily="18" charset="0"/>
              </a:rPr>
              <a:t>Возможность интеллектуального продвижения в этом возрасте идет через развитие учебных умений при работе с текстами, литературой, отработкой формально-логических операций и т. д.</a:t>
            </a:r>
          </a:p>
          <a:p>
            <a:pPr algn="ctr"/>
            <a:r>
              <a:rPr lang="ru-RU" b="1" dirty="0" smtClean="0">
                <a:solidFill>
                  <a:srgbClr val="FF0000"/>
                </a:solidFill>
                <a:latin typeface="Times New Roman" panose="02020603050405020304" pitchFamily="18" charset="0"/>
                <a:cs typeface="Times New Roman" panose="02020603050405020304" pitchFamily="18" charset="0"/>
              </a:rPr>
              <a:t>10.2. Учебно-профессиональная деятельность</a:t>
            </a:r>
          </a:p>
          <a:p>
            <a:pPr algn="just"/>
            <a:r>
              <a:rPr lang="ru-RU" dirty="0" smtClean="0">
                <a:latin typeface="Times New Roman" panose="02020603050405020304" pitchFamily="18" charset="0"/>
                <a:cs typeface="Times New Roman" panose="02020603050405020304" pitchFamily="18" charset="0"/>
              </a:rPr>
              <a:t>В юношеском возрасте происходит личностное и профессиональное самоопределение. Профессиональное самоопределение, по И.С. Кону, подразделяется на несколько этапов.</a:t>
            </a:r>
          </a:p>
          <a:p>
            <a:pPr algn="just"/>
            <a:r>
              <a:rPr lang="ru-RU" b="1" i="1" dirty="0" smtClean="0">
                <a:latin typeface="Times New Roman" panose="02020603050405020304" pitchFamily="18" charset="0"/>
                <a:cs typeface="Times New Roman" panose="02020603050405020304" pitchFamily="18" charset="0"/>
              </a:rPr>
              <a:t>1. Детская игра. </a:t>
            </a:r>
            <a:r>
              <a:rPr lang="ru-RU" dirty="0" smtClean="0">
                <a:latin typeface="Times New Roman" panose="02020603050405020304" pitchFamily="18" charset="0"/>
                <a:cs typeface="Times New Roman" panose="02020603050405020304" pitchFamily="18" charset="0"/>
              </a:rPr>
              <a:t>Выступая в игре представителем различных профессий, ребенок «проигрывает» отдельные элементы связанного с ними поведения.</a:t>
            </a:r>
          </a:p>
          <a:p>
            <a:pPr algn="just"/>
            <a:r>
              <a:rPr lang="ru-RU" b="1" i="1" dirty="0" smtClean="0">
                <a:latin typeface="Times New Roman" panose="02020603050405020304" pitchFamily="18" charset="0"/>
                <a:cs typeface="Times New Roman" panose="02020603050405020304" pitchFamily="18" charset="0"/>
              </a:rPr>
              <a:t>2. Подростковая фантазия. </a:t>
            </a:r>
            <a:r>
              <a:rPr lang="ru-RU" dirty="0" smtClean="0">
                <a:latin typeface="Times New Roman" panose="02020603050405020304" pitchFamily="18" charset="0"/>
                <a:cs typeface="Times New Roman" panose="02020603050405020304" pitchFamily="18" charset="0"/>
              </a:rPr>
              <a:t>Подросток воображает себя в роли представителя той или иной привлекательной для себя профессии.</a:t>
            </a:r>
          </a:p>
          <a:p>
            <a:pPr algn="just"/>
            <a:r>
              <a:rPr lang="ru-RU" b="1" i="1" dirty="0" smtClean="0">
                <a:latin typeface="Times New Roman" panose="02020603050405020304" pitchFamily="18" charset="0"/>
                <a:cs typeface="Times New Roman" panose="02020603050405020304" pitchFamily="18" charset="0"/>
              </a:rPr>
              <a:t>3. Предварительный выбор профессии. </a:t>
            </a:r>
            <a:r>
              <a:rPr lang="ru-RU" dirty="0" smtClean="0">
                <a:latin typeface="Times New Roman" panose="02020603050405020304" pitchFamily="18" charset="0"/>
                <a:cs typeface="Times New Roman" panose="02020603050405020304" pitchFamily="18" charset="0"/>
              </a:rPr>
              <a:t>Многие специальности рассматриваются молодым человеком сначала с точки зрения интересов («Я люблю математику. Стану учителем математики»), затем с точки зрения способностей («У меня хорошо идет иностранный язык. Буду переводчиком»), а потом с точки зрения его системы ценностей («Я хочу работать творчески», «Хочу много зарабатывать» и т. д.).</a:t>
            </a:r>
          </a:p>
          <a:p>
            <a:pPr algn="just"/>
            <a:r>
              <a:rPr lang="ru-RU" b="1" i="1" dirty="0" smtClean="0">
                <a:latin typeface="Times New Roman" panose="02020603050405020304" pitchFamily="18" charset="0"/>
                <a:cs typeface="Times New Roman" panose="02020603050405020304" pitchFamily="18" charset="0"/>
              </a:rPr>
              <a:t>4. Практическое принятие решения. </a:t>
            </a:r>
            <a:r>
              <a:rPr lang="ru-RU" dirty="0" smtClean="0">
                <a:latin typeface="Times New Roman" panose="02020603050405020304" pitchFamily="18" charset="0"/>
                <a:cs typeface="Times New Roman" panose="02020603050405020304" pitchFamily="18" charset="0"/>
              </a:rPr>
              <a:t>Это уже непосредственно выбор специальности, который включает в себя два компонента: выбор конкретной профессии и определение уровня квалификации труда, объема и длительности подготовки к нему.</a:t>
            </a:r>
          </a:p>
        </p:txBody>
      </p:sp>
    </p:spTree>
    <p:extLst>
      <p:ext uri="{BB962C8B-B14F-4D97-AF65-F5344CB8AC3E}">
        <p14:creationId xmlns:p14="http://schemas.microsoft.com/office/powerpoint/2010/main" val="2538726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2470" y="434420"/>
            <a:ext cx="10613411" cy="5909310"/>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Выбор специальности характеризуется многоступенчатостью. К концу 9-го класса школьникам предстоит решить, что делать дальше: либо получить среднее образование, т. е. продолжить обучение в школе, либо начать профессиональное обучение, т. е. пойти в колледж или лицей, либо поступить на работу и продолжить обучение в вечерней школе. Тем, кто отдает предпочтение профессиональному обучению или работе, надо определиться со специальностью. Девятикласснику сделать это очень сложно, и выбор часто оказывается ошибочным, потому что выбор профессии предполагает наличие у школьника как информации о мире профессий, так и о самом себе, своих способностях и интересах.</a:t>
            </a:r>
          </a:p>
          <a:p>
            <a:pPr algn="just"/>
            <a:r>
              <a:rPr lang="ru-RU" dirty="0" smtClean="0">
                <a:latin typeface="Times New Roman" panose="02020603050405020304" pitchFamily="18" charset="0"/>
                <a:cs typeface="Times New Roman" panose="02020603050405020304" pitchFamily="18" charset="0"/>
              </a:rPr>
              <a:t>Выбор профессии зависит от социальных и психологических условий. К </a:t>
            </a:r>
            <a:r>
              <a:rPr lang="ru-RU" b="1" i="1" dirty="0" smtClean="0">
                <a:latin typeface="Times New Roman" panose="02020603050405020304" pitchFamily="18" charset="0"/>
                <a:cs typeface="Times New Roman" panose="02020603050405020304" pitchFamily="18" charset="0"/>
              </a:rPr>
              <a:t>социальным условиям </a:t>
            </a:r>
            <a:r>
              <a:rPr lang="ru-RU" dirty="0" smtClean="0">
                <a:latin typeface="Times New Roman" panose="02020603050405020304" pitchFamily="18" charset="0"/>
                <a:cs typeface="Times New Roman" panose="02020603050405020304" pitchFamily="18" charset="0"/>
              </a:rPr>
              <a:t>относится общеобразовательный уровень родителей. Если у родителей есть высшее образование, то вероятность того, что их дети захотят учиться в высшем учебном заведении, возрастает.</a:t>
            </a:r>
          </a:p>
          <a:p>
            <a:pPr algn="just"/>
            <a:r>
              <a:rPr lang="ru-RU" b="1" i="1" dirty="0" smtClean="0">
                <a:latin typeface="Times New Roman" panose="02020603050405020304" pitchFamily="18" charset="0"/>
                <a:cs typeface="Times New Roman" panose="02020603050405020304" pitchFamily="18" charset="0"/>
              </a:rPr>
              <a:t>Психологические условия </a:t>
            </a:r>
            <a:r>
              <a:rPr lang="ru-RU" dirty="0" smtClean="0">
                <a:latin typeface="Times New Roman" panose="02020603050405020304" pitchFamily="18" charset="0"/>
                <a:cs typeface="Times New Roman" panose="02020603050405020304" pitchFamily="18" charset="0"/>
              </a:rPr>
              <a:t>определяются тремя подходами к выбору профессии:</a:t>
            </a:r>
          </a:p>
          <a:p>
            <a:pPr algn="just"/>
            <a:r>
              <a:rPr lang="ru-RU" dirty="0" smtClean="0">
                <a:latin typeface="Times New Roman" panose="02020603050405020304" pitchFamily="18" charset="0"/>
                <a:cs typeface="Times New Roman" panose="02020603050405020304" pitchFamily="18" charset="0"/>
              </a:rPr>
              <a:t>1) необходимо, чтобы личностные и деловые качества, от которых будет зависеть успех деятельности, уже сформировались и были неизменными и постоянными;</a:t>
            </a:r>
          </a:p>
          <a:p>
            <a:pPr algn="just"/>
            <a:r>
              <a:rPr lang="ru-RU" dirty="0" smtClean="0">
                <a:latin typeface="Times New Roman" panose="02020603050405020304" pitchFamily="18" charset="0"/>
                <a:cs typeface="Times New Roman" panose="02020603050405020304" pitchFamily="18" charset="0"/>
              </a:rPr>
              <a:t>2) направленное формирование способностей, необходимых для деятельности. Существует мнение, что у каждого человека можно выработать нужные качества;</a:t>
            </a:r>
          </a:p>
          <a:p>
            <a:pPr algn="just"/>
            <a:r>
              <a:rPr lang="ru-RU" dirty="0" smtClean="0">
                <a:latin typeface="Times New Roman" panose="02020603050405020304" pitchFamily="18" charset="0"/>
                <a:cs typeface="Times New Roman" panose="02020603050405020304" pitchFamily="18" charset="0"/>
              </a:rPr>
              <a:t>3) соблюдение принципа единства сознания и деятельности, т. е. ориентация на формирование индивидуального стиля деятельности.</a:t>
            </a:r>
          </a:p>
          <a:p>
            <a:pPr algn="just"/>
            <a:r>
              <a:rPr lang="ru-RU" dirty="0" smtClean="0">
                <a:latin typeface="Times New Roman" panose="02020603050405020304" pitchFamily="18" charset="0"/>
                <a:cs typeface="Times New Roman" panose="02020603050405020304" pitchFamily="18" charset="0"/>
              </a:rPr>
              <a:t>Процесс профессионального самоопределения очень сложен и зависит от следующих факторов: возраста, в котором осуществляется выбор профессии; уровня информированности и уровня притязаний. </a:t>
            </a:r>
          </a:p>
          <a:p>
            <a:pPr algn="just"/>
            <a:r>
              <a:rPr lang="ru-RU" dirty="0" smtClean="0">
                <a:latin typeface="Times New Roman" panose="02020603050405020304" pitchFamily="18" charset="0"/>
                <a:cs typeface="Times New Roman" panose="02020603050405020304" pitchFamily="18" charset="0"/>
              </a:rPr>
              <a:t>Для дальнейшей жизни большое значение имеет то, в каком возрасте был осуществлен выбор профессии. Считается, что чем раньше происходит самоопределение, тем лучше.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2678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1527" y="422286"/>
            <a:ext cx="10640705" cy="5355312"/>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Но это не всегда так, потому что, с одной стороны, в подростковом возрасте увлечения иногда бывают случайными, ситуативными. С другой стороны, подросток еще не очень хорошо знаком с миром профессий, их особенностями и, делая выбор, видит только положительные стороны профессии, а отрицательные остаются «в тени». Кроме того, в этом возрасте прослеживается некоторая категоричность, которая приводит к разделению профессий на «хорошие» и «плохие». Негативная сторона ранней профессионализации состоит еще и в том, что чем младше человек, тем большее влияние при выборе специальности на него оказывают взрослые, сверстники или более старшие знакомые. В дальнейшем это может вызвать разочарование в выбранной специальности. Поэтому раннее профессиональное самоопределение не всегда бывает правильным.</a:t>
            </a:r>
          </a:p>
          <a:p>
            <a:pPr algn="just"/>
            <a:r>
              <a:rPr lang="ru-RU" dirty="0" smtClean="0">
                <a:latin typeface="Times New Roman" panose="02020603050405020304" pitchFamily="18" charset="0"/>
                <a:cs typeface="Times New Roman" panose="02020603050405020304" pitchFamily="18" charset="0"/>
              </a:rPr>
              <a:t>Важную роль в выборе специальности играет </a:t>
            </a:r>
            <a:r>
              <a:rPr lang="ru-RU" b="1" i="1" dirty="0" smtClean="0">
                <a:latin typeface="Times New Roman" panose="02020603050405020304" pitchFamily="18" charset="0"/>
                <a:cs typeface="Times New Roman" panose="02020603050405020304" pitchFamily="18" charset="0"/>
              </a:rPr>
              <a:t>уровень информированности </a:t>
            </a:r>
            <a:r>
              <a:rPr lang="ru-RU" dirty="0" smtClean="0">
                <a:latin typeface="Times New Roman" panose="02020603050405020304" pitchFamily="18" charset="0"/>
                <a:cs typeface="Times New Roman" panose="02020603050405020304" pitchFamily="18" charset="0"/>
              </a:rPr>
              <a:t>юношей и девушек о будущей профессии и о себе. Как правило, молодежь плохо информирована о рынке труда, характере, содержании и условиях труда, деловых, профессиональных и личностных качествах, необходимых при работе по той или иной специальности, что также отрицательно сказывается на правильности выбора.</a:t>
            </a:r>
          </a:p>
          <a:p>
            <a:pPr algn="just"/>
            <a:r>
              <a:rPr lang="ru-RU" dirty="0" smtClean="0">
                <a:latin typeface="Times New Roman" panose="02020603050405020304" pitchFamily="18" charset="0"/>
                <a:cs typeface="Times New Roman" panose="02020603050405020304" pitchFamily="18" charset="0"/>
              </a:rPr>
              <a:t>При выборе профессии большое значение имеет </a:t>
            </a:r>
            <a:r>
              <a:rPr lang="ru-RU" b="1" i="1" dirty="0" smtClean="0">
                <a:latin typeface="Times New Roman" panose="02020603050405020304" pitchFamily="18" charset="0"/>
                <a:cs typeface="Times New Roman" panose="02020603050405020304" pitchFamily="18" charset="0"/>
              </a:rPr>
              <a:t>уровень личностных притязаний.</a:t>
            </a:r>
            <a:r>
              <a:rPr lang="ru-RU" dirty="0" smtClean="0">
                <a:latin typeface="Times New Roman" panose="02020603050405020304" pitchFamily="18" charset="0"/>
                <a:cs typeface="Times New Roman" panose="02020603050405020304" pitchFamily="18" charset="0"/>
              </a:rPr>
              <a:t> Он включает в себя оценку объективных возможностей, т. е. что человек действительно может делать (тому, кто не умеет рисовать, трудно стать художником) и способностей.</a:t>
            </a:r>
          </a:p>
          <a:p>
            <a:pPr algn="just"/>
            <a:r>
              <a:rPr lang="ru-RU" dirty="0" smtClean="0">
                <a:latin typeface="Times New Roman" panose="02020603050405020304" pitchFamily="18" charset="0"/>
                <a:cs typeface="Times New Roman" panose="02020603050405020304" pitchFamily="18" charset="0"/>
              </a:rPr>
              <a:t>Так как профессиональная ориентация является частью социального самоопределения, то выбор профессии будет удачен только тогда, когда молодой человек сочетает социально-нравственный выбор с раздумьями о смысле жизни и природе собственного «Я».</a:t>
            </a:r>
          </a:p>
        </p:txBody>
      </p:sp>
    </p:spTree>
    <p:extLst>
      <p:ext uri="{BB962C8B-B14F-4D97-AF65-F5344CB8AC3E}">
        <p14:creationId xmlns:p14="http://schemas.microsoft.com/office/powerpoint/2010/main" val="1241521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233" y="374771"/>
            <a:ext cx="10654352" cy="6463308"/>
          </a:xfrm>
          <a:prstGeom prst="rect">
            <a:avLst/>
          </a:prstGeom>
        </p:spPr>
        <p:txBody>
          <a:bodyPr wrap="square">
            <a:spAutoFit/>
          </a:bodyPr>
          <a:lstStyle/>
          <a:p>
            <a:pPr algn="ctr"/>
            <a:r>
              <a:rPr lang="ru-RU" b="1" dirty="0" smtClean="0">
                <a:solidFill>
                  <a:srgbClr val="FF0000"/>
                </a:solidFill>
                <a:latin typeface="Times New Roman" panose="02020603050405020304" pitchFamily="18" charset="0"/>
                <a:cs typeface="Times New Roman" panose="02020603050405020304" pitchFamily="18" charset="0"/>
              </a:rPr>
              <a:t>10.3. Процесс становления самосознания</a:t>
            </a:r>
          </a:p>
          <a:p>
            <a:pPr algn="just"/>
            <a:r>
              <a:rPr lang="ru-RU" dirty="0" smtClean="0">
                <a:latin typeface="Times New Roman" panose="02020603050405020304" pitchFamily="18" charset="0"/>
                <a:cs typeface="Times New Roman" panose="02020603050405020304" pitchFamily="18" charset="0"/>
              </a:rPr>
              <a:t>Важнейшим психологическим процессом в юношеском возрасте является становление самосознания и устойчивого образа «Я».</a:t>
            </a:r>
          </a:p>
          <a:p>
            <a:pPr algn="just"/>
            <a:r>
              <a:rPr lang="ru-RU" dirty="0" smtClean="0">
                <a:latin typeface="Times New Roman" panose="02020603050405020304" pitchFamily="18" charset="0"/>
                <a:cs typeface="Times New Roman" panose="02020603050405020304" pitchFamily="18" charset="0"/>
              </a:rPr>
              <a:t>Психологов давно интересовало, почему именно в этом возрасте происходит развитие самосознания. В результате многих исследований они пришли к выводу, что этому способствуют следующие факторы.</a:t>
            </a:r>
          </a:p>
          <a:p>
            <a:pPr algn="just"/>
            <a:r>
              <a:rPr lang="ru-RU" dirty="0" smtClean="0">
                <a:latin typeface="Times New Roman" panose="02020603050405020304" pitchFamily="18" charset="0"/>
                <a:cs typeface="Times New Roman" panose="02020603050405020304" pitchFamily="18" charset="0"/>
              </a:rPr>
              <a:t>1. Идет дальнейшее развитие </a:t>
            </a:r>
            <a:r>
              <a:rPr lang="ru-RU" b="1" i="1" dirty="0" smtClean="0">
                <a:latin typeface="Times New Roman" panose="02020603050405020304" pitchFamily="18" charset="0"/>
                <a:cs typeface="Times New Roman" panose="02020603050405020304" pitchFamily="18" charset="0"/>
              </a:rPr>
              <a:t>интеллекта.</a:t>
            </a:r>
            <a:r>
              <a:rPr lang="ru-RU" dirty="0" smtClean="0">
                <a:latin typeface="Times New Roman" panose="02020603050405020304" pitchFamily="18" charset="0"/>
                <a:cs typeface="Times New Roman" panose="02020603050405020304" pitchFamily="18" charset="0"/>
              </a:rPr>
              <a:t> Развитие абстрактно-логического мышления ведет к появлению непреодолимого желания к абстракции и теоретизированию. Юноши и девушки готовы часами говорить и спорить на отвлеченные темы, о которых, в сущности, ничего не знают. Это им очень нравится, потому что абстрактная возможность не знает никаких ограничений, кроме логических.</a:t>
            </a:r>
          </a:p>
          <a:p>
            <a:pPr algn="just"/>
            <a:r>
              <a:rPr lang="ru-RU" dirty="0" smtClean="0">
                <a:latin typeface="Times New Roman" panose="02020603050405020304" pitchFamily="18" charset="0"/>
                <a:cs typeface="Times New Roman" panose="02020603050405020304" pitchFamily="18" charset="0"/>
              </a:rPr>
              <a:t>2. В ранней юности происходит </a:t>
            </a:r>
            <a:r>
              <a:rPr lang="ru-RU" b="1" i="1" dirty="0" smtClean="0">
                <a:latin typeface="Times New Roman" panose="02020603050405020304" pitchFamily="18" charset="0"/>
                <a:cs typeface="Times New Roman" panose="02020603050405020304" pitchFamily="18" charset="0"/>
              </a:rPr>
              <a:t>открытие внутреннего мира</a:t>
            </a:r>
            <a:r>
              <a:rPr lang="ru-RU" dirty="0" smtClean="0">
                <a:latin typeface="Times New Roman" panose="02020603050405020304" pitchFamily="18" charset="0"/>
                <a:cs typeface="Times New Roman" panose="02020603050405020304" pitchFamily="18" charset="0"/>
              </a:rPr>
              <a:t>. Юноши и девушки начинают погружаться в себя и наслаждаться своими переживаниями, по-другому смотреть на мир, открывают новые чувства, красоту природы, звуки музыки, ощущения своего тела. Юность чувствительна к внутренним, психологическим проблемам. Поэтому в этом возрасте молодого человека уже начинает волновать психологическое содержание рассказа, а не только внешний, событийный момент.</a:t>
            </a:r>
          </a:p>
          <a:p>
            <a:pPr algn="just"/>
            <a:r>
              <a:rPr lang="ru-RU" dirty="0" smtClean="0">
                <a:latin typeface="Times New Roman" panose="02020603050405020304" pitchFamily="18" charset="0"/>
                <a:cs typeface="Times New Roman" panose="02020603050405020304" pitchFamily="18" charset="0"/>
              </a:rPr>
              <a:t>3. С возрастом меняется </a:t>
            </a:r>
            <a:r>
              <a:rPr lang="ru-RU" b="1" i="1" dirty="0" smtClean="0">
                <a:latin typeface="Times New Roman" panose="02020603050405020304" pitchFamily="18" charset="0"/>
                <a:cs typeface="Times New Roman" panose="02020603050405020304" pitchFamily="18" charset="0"/>
              </a:rPr>
              <a:t>образ воспринимаемого человека</a:t>
            </a:r>
            <a:r>
              <a:rPr lang="ru-RU" dirty="0" smtClean="0">
                <a:latin typeface="Times New Roman" panose="02020603050405020304" pitchFamily="18" charset="0"/>
                <a:cs typeface="Times New Roman" panose="02020603050405020304" pitchFamily="18" charset="0"/>
              </a:rPr>
              <a:t>. Он рассматривается с позиции кругозора, умственных способностей, эмоций, волевых качеств, отношения к труду и другим людям. Растет способность объяснять и анализировать поведение человека, желание точно и убедительно излагать материал.</a:t>
            </a:r>
          </a:p>
          <a:p>
            <a:pPr algn="just"/>
            <a:r>
              <a:rPr lang="ru-RU" dirty="0" smtClean="0">
                <a:latin typeface="Times New Roman" panose="02020603050405020304" pitchFamily="18" charset="0"/>
                <a:cs typeface="Times New Roman" panose="02020603050405020304" pitchFamily="18" charset="0"/>
              </a:rPr>
              <a:t>4. Открытие внутреннего мира ведет к появлению тревожности и драматических переживаний. Наряду с осознанием своей уникальности, неповторимости, непохожести на других появляется </a:t>
            </a:r>
            <a:r>
              <a:rPr lang="ru-RU" b="1" i="1" dirty="0" smtClean="0">
                <a:latin typeface="Times New Roman" panose="02020603050405020304" pitchFamily="18" charset="0"/>
                <a:cs typeface="Times New Roman" panose="02020603050405020304" pitchFamily="18" charset="0"/>
              </a:rPr>
              <a:t>чувство одиночества </a:t>
            </a:r>
            <a:r>
              <a:rPr lang="ru-RU" dirty="0" smtClean="0">
                <a:latin typeface="Times New Roman" panose="02020603050405020304" pitchFamily="18" charset="0"/>
                <a:cs typeface="Times New Roman" panose="02020603050405020304" pitchFamily="18" charset="0"/>
              </a:rPr>
              <a:t>или страха одиночества. Юношеское «Я» еще расплывчато, неопределенно, неустойчиво, поэтому может возникнуть ощущение внутренней пустоты и беспокойства, от которого, как и от чувства одиночества. необходимо избавиться.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4710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7881" y="419251"/>
            <a:ext cx="10668000" cy="6463308"/>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Молодые люди заполняют этот вакуум посредством общения, которое в этом возрасте становится избирательным. Но, несмотря на необходимость общения, потребность в уединении остается, более того, она жизненно необходима.</a:t>
            </a:r>
          </a:p>
          <a:p>
            <a:pPr algn="just"/>
            <a:r>
              <a:rPr lang="ru-RU" dirty="0" smtClean="0">
                <a:latin typeface="Times New Roman" panose="02020603050405020304" pitchFamily="18" charset="0"/>
                <a:cs typeface="Times New Roman" panose="02020603050405020304" pitchFamily="18" charset="0"/>
              </a:rPr>
              <a:t>5. Юношескому возрасту свойственно </a:t>
            </a:r>
            <a:r>
              <a:rPr lang="ru-RU" b="1" i="1" dirty="0" smtClean="0">
                <a:latin typeface="Times New Roman" panose="02020603050405020304" pitchFamily="18" charset="0"/>
                <a:cs typeface="Times New Roman" panose="02020603050405020304" pitchFamily="18" charset="0"/>
              </a:rPr>
              <a:t>преувеличение своей уникальности</a:t>
            </a:r>
            <a:r>
              <a:rPr lang="ru-RU" dirty="0" smtClean="0">
                <a:latin typeface="Times New Roman" panose="02020603050405020304" pitchFamily="18" charset="0"/>
                <a:cs typeface="Times New Roman" panose="02020603050405020304" pitchFamily="18" charset="0"/>
              </a:rPr>
              <a:t>. От молодых людей можно услышать такие, например, высказывания: «По-моему, труднее меня нет... С возрастом это проходит. Чем старше человек, чем более он развит, тем больше различий находит между собой и сверстниками. Это приводит к возникновению потребности в психологической интимности, которая позволяет раскрыться самому и быть допущенным во внутренний мир другого человека, что приводит к осознанию своей непохожести на других, пониманию своего внутреннего мира и единства с окружающими людьми.</a:t>
            </a:r>
          </a:p>
          <a:p>
            <a:pPr algn="just"/>
            <a:r>
              <a:rPr lang="ru-RU" dirty="0" smtClean="0">
                <a:latin typeface="Times New Roman" panose="02020603050405020304" pitchFamily="18" charset="0"/>
                <a:cs typeface="Times New Roman" panose="02020603050405020304" pitchFamily="18" charset="0"/>
              </a:rPr>
              <a:t>6. Появляется ощущение </a:t>
            </a:r>
            <a:r>
              <a:rPr lang="ru-RU" b="1" i="1" dirty="0" smtClean="0">
                <a:latin typeface="Times New Roman" panose="02020603050405020304" pitchFamily="18" charset="0"/>
                <a:cs typeface="Times New Roman" panose="02020603050405020304" pitchFamily="18" charset="0"/>
              </a:rPr>
              <a:t>устойчивости во времени</a:t>
            </a:r>
            <a:r>
              <a:rPr lang="ru-RU" dirty="0" smtClean="0">
                <a:latin typeface="Times New Roman" panose="02020603050405020304" pitchFamily="18" charset="0"/>
                <a:cs typeface="Times New Roman" panose="02020603050405020304" pitchFamily="18" charset="0"/>
              </a:rPr>
              <a:t>. Развитие временных перспектив связано с интеллектуальным развитием и изменением жизненной перспективы. </a:t>
            </a:r>
          </a:p>
          <a:p>
            <a:pPr algn="just"/>
            <a:r>
              <a:rPr lang="ru-RU" dirty="0" smtClean="0">
                <a:latin typeface="Times New Roman" panose="02020603050405020304" pitchFamily="18" charset="0"/>
                <a:cs typeface="Times New Roman" panose="02020603050405020304" pitchFamily="18" charset="0"/>
              </a:rPr>
              <a:t>Если для ребенка из всех временных измерений самым важным является «сейчас» (он не ощущает течения времени, и все важные переживания происходят в настоящем, будущее и прошлое для него расплывчаты), то у подростка восприятие времени охватывает не только настоящее, но и прошлое, а будущее кажется продолжением настоящего. А в юношеском возрасте происходит расширение временной перспективы как вглубь, охватывая отдаленное прошлое и будущее, так и вширь, включая личные и социальные перспективы. Для юношей и девушек главным измерением времени становится </a:t>
            </a:r>
            <a:r>
              <a:rPr lang="ru-RU" b="1" i="1" dirty="0" smtClean="0">
                <a:latin typeface="Times New Roman" panose="02020603050405020304" pitchFamily="18" charset="0"/>
                <a:cs typeface="Times New Roman" panose="02020603050405020304" pitchFamily="18" charset="0"/>
              </a:rPr>
              <a:t>будущее.</a:t>
            </a:r>
          </a:p>
          <a:p>
            <a:pPr algn="just"/>
            <a:r>
              <a:rPr lang="ru-RU" dirty="0" smtClean="0">
                <a:latin typeface="Times New Roman" panose="02020603050405020304" pitchFamily="18" charset="0"/>
                <a:cs typeface="Times New Roman" panose="02020603050405020304" pitchFamily="18" charset="0"/>
              </a:rPr>
              <a:t>Благодаря таким временным изменениям происходит переориентация сознания с внешнего контроля на внутренний самоконтроль, возрастает потребность в достижении целей. Появляется осознание текучести, необратимости времени и конечности своего существования. У одних мысль о неизбежности смерти вызывает страх и ужас, а у других – стремление к деятельности, повседневным занятиям. Некоторые взрослые считают, что чем меньше молодежь думает о печальных вещах, тем лучше. Но это ошибочно: именно осознание неизбежности смерти заставляет человека всерьез задуматься о смысле жизни.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1911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2469" y="460710"/>
            <a:ext cx="10613411" cy="6463308"/>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Становление личности включает в себя становление </a:t>
            </a:r>
            <a:r>
              <a:rPr lang="ru-RU" b="1" i="1" dirty="0" smtClean="0">
                <a:latin typeface="Times New Roman" panose="02020603050405020304" pitchFamily="18" charset="0"/>
                <a:cs typeface="Times New Roman" panose="02020603050405020304" pitchFamily="18" charset="0"/>
              </a:rPr>
              <a:t>устойчивого образа «Я», </a:t>
            </a:r>
            <a:r>
              <a:rPr lang="ru-RU" dirty="0" smtClean="0">
                <a:latin typeface="Times New Roman" panose="02020603050405020304" pitchFamily="18" charset="0"/>
                <a:cs typeface="Times New Roman" panose="02020603050405020304" pitchFamily="18" charset="0"/>
              </a:rPr>
              <a:t>т. е. целостного представления о себе. Происходит осознание своих качеств и совокупности самооценок. Юноши и девушки начинают размышлять на темы: «Кем я могу стать, каковы мои возможности и перспективы, что я сделал и что еще могу сделать в жизни?»</a:t>
            </a:r>
          </a:p>
          <a:p>
            <a:pPr algn="just"/>
            <a:r>
              <a:rPr lang="ru-RU" dirty="0" smtClean="0">
                <a:latin typeface="Times New Roman" panose="02020603050405020304" pitchFamily="18" charset="0"/>
                <a:cs typeface="Times New Roman" panose="02020603050405020304" pitchFamily="18" charset="0"/>
              </a:rPr>
              <a:t>Как для юношей, так и для девушек большое значение имеет внешность: рост, состояние кожи; болезненно воспринимается появление прыщей, угрей. Важной проблемой становится вес. Иногда молодые люди, особенно девушки, начинают прибегать к различным диетам, которые в данном возрасте категорически противопоказаны, так как могут нанести большой вред формирующемуся организму. Юноши стремятся наращивать мускулы (усиленно занимаются спортом), а девушки, желая иметь изящную фигуру, стараются «подогнать» ее под навязываемый рекламой и СМИ эталон красоты (необходимый размер груди, талии, бедер и т. д.).</a:t>
            </a:r>
          </a:p>
          <a:p>
            <a:pPr algn="just"/>
            <a:r>
              <a:rPr lang="ru-RU" dirty="0" smtClean="0">
                <a:latin typeface="Times New Roman" panose="02020603050405020304" pitchFamily="18" charset="0"/>
                <a:cs typeface="Times New Roman" panose="02020603050405020304" pitchFamily="18" charset="0"/>
              </a:rPr>
              <a:t>Поскольку свойства человека как индивида формируются и осознаются раньше, чем личностные, соотношение «телесных» и морально-психологических компонентов «Я» в юношеском возрасте неодинаково. Молодые люди сравнивают строение своего тела и внешность с особенностями развития своих товарищей, находят у себя недостатки и начинают «</a:t>
            </a:r>
            <a:r>
              <a:rPr lang="ru-RU" dirty="0" err="1" smtClean="0">
                <a:latin typeface="Times New Roman" panose="02020603050405020304" pitchFamily="18" charset="0"/>
                <a:cs typeface="Times New Roman" panose="02020603050405020304" pitchFamily="18" charset="0"/>
              </a:rPr>
              <a:t>комплексовать</a:t>
            </a:r>
            <a:r>
              <a:rPr lang="ru-RU" dirty="0" smtClean="0">
                <a:latin typeface="Times New Roman" panose="02020603050405020304" pitchFamily="18" charset="0"/>
                <a:cs typeface="Times New Roman" panose="02020603050405020304" pitchFamily="18" charset="0"/>
              </a:rPr>
              <a:t>» по поводу своей «неполноценности». Как правило, эталон красоты в этом возрасте завышен и нереалистичен, поэтому подобные переживания в основном беспочвенны.</a:t>
            </a:r>
          </a:p>
          <a:p>
            <a:pPr algn="just"/>
            <a:r>
              <a:rPr lang="ru-RU" dirty="0" smtClean="0">
                <a:latin typeface="Times New Roman" panose="02020603050405020304" pitchFamily="18" charset="0"/>
                <a:cs typeface="Times New Roman" panose="02020603050405020304" pitchFamily="18" charset="0"/>
              </a:rPr>
              <a:t>Взрослея, человек становится более уверенным в себе, озабоченность внешностью исчезает. На первый план выступают такие качества, как умственные способности, волевые и моральные качества, отношения с окружающими.</a:t>
            </a:r>
          </a:p>
          <a:p>
            <a:pPr algn="just"/>
            <a:r>
              <a:rPr lang="ru-RU" dirty="0" smtClean="0">
                <a:latin typeface="Times New Roman" panose="02020603050405020304" pitchFamily="18" charset="0"/>
                <a:cs typeface="Times New Roman" panose="02020603050405020304" pitchFamily="18" charset="0"/>
              </a:rPr>
              <a:t>В юношеском возрасте происходят изменения </a:t>
            </a:r>
            <a:r>
              <a:rPr lang="ru-RU" b="1" i="1" dirty="0" smtClean="0">
                <a:latin typeface="Times New Roman" panose="02020603050405020304" pitchFamily="18" charset="0"/>
                <a:cs typeface="Times New Roman" panose="02020603050405020304" pitchFamily="18" charset="0"/>
              </a:rPr>
              <a:t>в целостном восприятии образа «Я». </a:t>
            </a:r>
            <a:r>
              <a:rPr lang="ru-RU" dirty="0" smtClean="0">
                <a:latin typeface="Times New Roman" panose="02020603050405020304" pitchFamily="18" charset="0"/>
                <a:cs typeface="Times New Roman" panose="02020603050405020304" pitchFamily="18" charset="0"/>
              </a:rPr>
              <a:t>Это отражается в следующих моментах.</a:t>
            </a: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4771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176" y="417240"/>
            <a:ext cx="10586114" cy="5909310"/>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1. С возрастом изменяются когнитивная сложность и </a:t>
            </a:r>
            <a:r>
              <a:rPr lang="ru-RU" dirty="0" err="1" smtClean="0">
                <a:latin typeface="Times New Roman" panose="02020603050405020304" pitchFamily="18" charset="0"/>
                <a:cs typeface="Times New Roman" panose="02020603050405020304" pitchFamily="18" charset="0"/>
              </a:rPr>
              <a:t>дифференцированность</a:t>
            </a:r>
            <a:r>
              <a:rPr lang="ru-RU" dirty="0" smtClean="0">
                <a:latin typeface="Times New Roman" panose="02020603050405020304" pitchFamily="18" charset="0"/>
                <a:cs typeface="Times New Roman" panose="02020603050405020304" pitchFamily="18" charset="0"/>
              </a:rPr>
              <a:t> элементов образа «Я». Иными словами, взрослые различают и осознают в себе больше деловых и личностных качеств, чем юноши; юноши – больше, чем подростки; подростки – больше, чем дети. Это связано с развитием интеллекта.</a:t>
            </a:r>
          </a:p>
          <a:p>
            <a:pPr algn="just"/>
            <a:r>
              <a:rPr lang="ru-RU" dirty="0" smtClean="0">
                <a:latin typeface="Times New Roman" panose="02020603050405020304" pitchFamily="18" charset="0"/>
                <a:cs typeface="Times New Roman" panose="02020603050405020304" pitchFamily="18" charset="0"/>
              </a:rPr>
              <a:t>2. Усиливается интегративная тенденция, от которой зависят внутренняя последовательность, целостность образа «Я». Это выражается в том, что подростки и юноши умеют давать себе характеристику, т. е. описывать свои качества, лучше, чем дети. Но так как уровень их притязаний еще не совсем определен и переход от внешней оценки к самооценке пока затруднен, отмечаются внутренние содержательные противоречия самосознания (например, молодой человек может сказать о себе: «Я в своем представлении гений + ничтожество»), которые будут служить источником дальнейшего развития.</a:t>
            </a:r>
          </a:p>
          <a:p>
            <a:pPr algn="just"/>
            <a:r>
              <a:rPr lang="ru-RU" dirty="0" smtClean="0">
                <a:latin typeface="Times New Roman" panose="02020603050405020304" pitchFamily="18" charset="0"/>
                <a:cs typeface="Times New Roman" panose="02020603050405020304" pitchFamily="18" charset="0"/>
              </a:rPr>
              <a:t>3. Устойчивость образа «Я» со временем меняется. Взрослые описывают себя более последовательно, чем юноши, подростки, дети. </a:t>
            </a:r>
            <a:r>
              <a:rPr lang="ru-RU" dirty="0" err="1" smtClean="0">
                <a:latin typeface="Times New Roman" panose="02020603050405020304" pitchFamily="18" charset="0"/>
                <a:cs typeface="Times New Roman" panose="02020603050405020304" pitchFamily="18" charset="0"/>
              </a:rPr>
              <a:t>Самоописание</a:t>
            </a:r>
            <a:r>
              <a:rPr lang="ru-RU" dirty="0" smtClean="0">
                <a:latin typeface="Times New Roman" panose="02020603050405020304" pitchFamily="18" charset="0"/>
                <a:cs typeface="Times New Roman" panose="02020603050405020304" pitchFamily="18" charset="0"/>
              </a:rPr>
              <a:t> взрослых меньше зависит от ситуативных, случайных обстоятельств. Надо учесть еще тот факт, что личностные черты, из которых складывается образ «Я», обладают разной степенью устойчивости. Они могут изменяться, исчезать, могут развиваться другие черты (например, человек был застенчивым, а стал активным, общительным и т. д.).</a:t>
            </a:r>
          </a:p>
          <a:p>
            <a:pPr algn="just"/>
            <a:r>
              <a:rPr lang="ru-RU" dirty="0" smtClean="0">
                <a:latin typeface="Times New Roman" panose="02020603050405020304" pitchFamily="18" charset="0"/>
                <a:cs typeface="Times New Roman" panose="02020603050405020304" pitchFamily="18" charset="0"/>
              </a:rPr>
              <a:t>4. Происходят изменения в конкретизации, степени значимости и отчетливости образа «Я». Чем взрослее становится человек, тем яснее он осознает свою индивидуальность, неповторимость, отличие от окружающих, тем более четко может объяснить особенности своего поведения. С изменением содержания образа «Я» меняется степень значимости отдельных его черт, на которых индивид сосредоточивал внимание, например, в юношеском возрасте на первый план выходят внешние проявления, в то время как для взрослых приоритетными становятся внутренние качества.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699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46</TotalTime>
  <Words>3390</Words>
  <Application>Microsoft Office PowerPoint</Application>
  <PresentationFormat>Широкоэкранный</PresentationFormat>
  <Paragraphs>74</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Garamond</vt:lpstr>
      <vt:lpstr>Times New Roman</vt:lpstr>
      <vt:lpstr>Натуральные материалы</vt:lpstr>
      <vt:lpstr>ЮНОШЕСТВО  (ОТ 15–16 ДО 20 ЛЕТ)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ЮНОШЕСТВО  (ОТ 15–16 ДО 20 ЛЕТ)</dc:title>
  <dc:creator>usewr</dc:creator>
  <cp:lastModifiedBy>usewr</cp:lastModifiedBy>
  <cp:revision>6</cp:revision>
  <dcterms:created xsi:type="dcterms:W3CDTF">2022-01-20T17:32:26Z</dcterms:created>
  <dcterms:modified xsi:type="dcterms:W3CDTF">2022-01-20T18:19:09Z</dcterms:modified>
</cp:coreProperties>
</file>